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8" r:id="rId3"/>
    <p:sldId id="270" r:id="rId4"/>
    <p:sldId id="271" r:id="rId5"/>
    <p:sldId id="260" r:id="rId6"/>
    <p:sldId id="259" r:id="rId7"/>
    <p:sldId id="261" r:id="rId8"/>
    <p:sldId id="262" r:id="rId9"/>
    <p:sldId id="266" r:id="rId10"/>
    <p:sldId id="273" r:id="rId11"/>
    <p:sldId id="265" r:id="rId12"/>
    <p:sldId id="275" r:id="rId13"/>
    <p:sldId id="277" r:id="rId14"/>
    <p:sldId id="272" r:id="rId15"/>
    <p:sldId id="274" r:id="rId16"/>
    <p:sldId id="267" r:id="rId17"/>
    <p:sldId id="26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94660"/>
  </p:normalViewPr>
  <p:slideViewPr>
    <p:cSldViewPr snapToGrid="0">
      <p:cViewPr varScale="1">
        <p:scale>
          <a:sx n="93" d="100"/>
          <a:sy n="93" d="100"/>
        </p:scale>
        <p:origin x="6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9AB3A824-1A51-4B26-AD58-A6D8E14F6C04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27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4894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CBC1C18-307B-4F68-A007-B5B542270E8D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94312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CBC1C18-307B-4F68-A007-B5B542270E8D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64970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CBC1C18-307B-4F68-A007-B5B542270E8D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60752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05184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686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437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3FFE419-2371-464F-8239-3959401C3561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51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528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E5059C3-6A89-4494-99FF-5A4D6FFD50EB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74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829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62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31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052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558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676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8/17/2019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0640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E63E7A4-A272-4644-BE74-78D761FC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3C5846-EA59-4F5C-87F1-D783CEF81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987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0EC9341-0F0E-4576-8E72-2A90C9422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1" r="43746" b="531"/>
          <a:stretch/>
        </p:blipFill>
        <p:spPr>
          <a:xfrm rot="5400000" flipH="1" flipV="1">
            <a:off x="3459450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15AE5F-F291-48B5-A077-E116B5075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326774" cy="5222117"/>
          </a:xfrm>
        </p:spPr>
        <p:txBody>
          <a:bodyPr anchor="ctr">
            <a:normAutofit/>
          </a:bodyPr>
          <a:lstStyle/>
          <a:p>
            <a:pPr algn="r"/>
            <a:r>
              <a:rPr lang="en-US" sz="5400" dirty="0">
                <a:solidFill>
                  <a:srgbClr val="FFFFFF"/>
                </a:solidFill>
              </a:rPr>
              <a:t>Attrition </a:t>
            </a:r>
            <a:br>
              <a:rPr lang="en-US" sz="5400" dirty="0">
                <a:solidFill>
                  <a:srgbClr val="FFFFFF"/>
                </a:solidFill>
              </a:rPr>
            </a:br>
            <a:r>
              <a:rPr lang="en-US" sz="5400" dirty="0">
                <a:solidFill>
                  <a:srgbClr val="FFFFFF"/>
                </a:solidFill>
              </a:rPr>
              <a:t>at</a:t>
            </a:r>
            <a:br>
              <a:rPr lang="en-US" sz="5400" dirty="0">
                <a:solidFill>
                  <a:srgbClr val="FFFFFF"/>
                </a:solidFill>
              </a:rPr>
            </a:br>
            <a:r>
              <a:rPr lang="en-US" sz="5400" dirty="0">
                <a:solidFill>
                  <a:srgbClr val="FFFFFF"/>
                </a:solidFill>
              </a:rPr>
              <a:t>D.D.S.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8C5A45-40CA-4A2B-9C0E-32E726446F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2885" y="821265"/>
            <a:ext cx="3243944" cy="5222117"/>
          </a:xfrm>
        </p:spPr>
        <p:txBody>
          <a:bodyPr anchor="ctr">
            <a:normAutofit/>
          </a:bodyPr>
          <a:lstStyle/>
          <a:p>
            <a:r>
              <a:rPr lang="en-US" dirty="0"/>
              <a:t>A study of factors related to employee turn-over</a:t>
            </a:r>
          </a:p>
          <a:p>
            <a:endParaRPr lang="en-US" dirty="0"/>
          </a:p>
          <a:p>
            <a:r>
              <a:rPr lang="en-US" dirty="0"/>
              <a:t>Presented by:</a:t>
            </a:r>
          </a:p>
          <a:p>
            <a:r>
              <a:rPr lang="en-US" dirty="0"/>
              <a:t>Justin Howard</a:t>
            </a:r>
          </a:p>
        </p:txBody>
      </p:sp>
    </p:spTree>
    <p:extLst>
      <p:ext uri="{BB962C8B-B14F-4D97-AF65-F5344CB8AC3E}">
        <p14:creationId xmlns:p14="http://schemas.microsoft.com/office/powerpoint/2010/main" val="66344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07BE0-0EFC-42DB-9751-78A0759EA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9619" y="249714"/>
            <a:ext cx="8610600" cy="1293028"/>
          </a:xfrm>
        </p:spPr>
        <p:txBody>
          <a:bodyPr/>
          <a:lstStyle/>
          <a:p>
            <a:r>
              <a:rPr lang="en-US" dirty="0"/>
              <a:t>Monthly Compensation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598A5-8DB4-4A50-BA1A-5AC9819E0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8080" y="1749462"/>
            <a:ext cx="4267200" cy="4344165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What factors determine compensation at DDS Analytics?</a:t>
            </a:r>
          </a:p>
          <a:p>
            <a:pPr lvl="1"/>
            <a:r>
              <a:rPr lang="en-US" dirty="0"/>
              <a:t>Job Role</a:t>
            </a:r>
          </a:p>
          <a:p>
            <a:pPr lvl="1"/>
            <a:r>
              <a:rPr lang="en-US" dirty="0"/>
              <a:t>Job Level</a:t>
            </a:r>
          </a:p>
          <a:p>
            <a:r>
              <a:rPr lang="en-US" dirty="0"/>
              <a:t>Holding all variables constant: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Job Level: for each level increase, monthly salary increases by an estimated average of $3691.88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332345-7B7F-427B-9516-2BEBD5CD9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" y="2994660"/>
            <a:ext cx="5829701" cy="361188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BB4D649-C401-4BEB-8E16-C04C689AF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575348"/>
              </p:ext>
            </p:extLst>
          </p:nvPr>
        </p:nvGraphicFramePr>
        <p:xfrm>
          <a:off x="426720" y="1512938"/>
          <a:ext cx="6394212" cy="819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702">
                  <a:extLst>
                    <a:ext uri="{9D8B030D-6E8A-4147-A177-3AD203B41FA5}">
                      <a16:colId xmlns:a16="http://schemas.microsoft.com/office/drawing/2014/main" val="1091200182"/>
                    </a:ext>
                  </a:extLst>
                </a:gridCol>
                <a:gridCol w="1065702">
                  <a:extLst>
                    <a:ext uri="{9D8B030D-6E8A-4147-A177-3AD203B41FA5}">
                      <a16:colId xmlns:a16="http://schemas.microsoft.com/office/drawing/2014/main" val="948521300"/>
                    </a:ext>
                  </a:extLst>
                </a:gridCol>
                <a:gridCol w="1065702">
                  <a:extLst>
                    <a:ext uri="{9D8B030D-6E8A-4147-A177-3AD203B41FA5}">
                      <a16:colId xmlns:a16="http://schemas.microsoft.com/office/drawing/2014/main" val="1620361252"/>
                    </a:ext>
                  </a:extLst>
                </a:gridCol>
                <a:gridCol w="1065702">
                  <a:extLst>
                    <a:ext uri="{9D8B030D-6E8A-4147-A177-3AD203B41FA5}">
                      <a16:colId xmlns:a16="http://schemas.microsoft.com/office/drawing/2014/main" val="2835046649"/>
                    </a:ext>
                  </a:extLst>
                </a:gridCol>
                <a:gridCol w="1065702">
                  <a:extLst>
                    <a:ext uri="{9D8B030D-6E8A-4147-A177-3AD203B41FA5}">
                      <a16:colId xmlns:a16="http://schemas.microsoft.com/office/drawing/2014/main" val="86081092"/>
                    </a:ext>
                  </a:extLst>
                </a:gridCol>
                <a:gridCol w="1065702">
                  <a:extLst>
                    <a:ext uri="{9D8B030D-6E8A-4147-A177-3AD203B41FA5}">
                      <a16:colId xmlns:a16="http://schemas.microsoft.com/office/drawing/2014/main" val="770732746"/>
                    </a:ext>
                  </a:extLst>
                </a:gridCol>
              </a:tblGrid>
              <a:tr h="291148">
                <a:tc>
                  <a:txBody>
                    <a:bodyPr/>
                    <a:lstStyle/>
                    <a:p>
                      <a:r>
                        <a:rPr lang="en-US" dirty="0"/>
                        <a:t>Min.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231069"/>
                  </a:ext>
                </a:extLst>
              </a:tr>
              <a:tr h="453385">
                <a:tc>
                  <a:txBody>
                    <a:bodyPr/>
                    <a:lstStyle/>
                    <a:p>
                      <a:r>
                        <a:rPr lang="en-US" dirty="0"/>
                        <a:t>$1081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$2840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$4946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$8182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$19999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3415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9290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1F078-70F3-4016-98D2-352B8064F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5298" y="368133"/>
            <a:ext cx="3947984" cy="1293028"/>
          </a:xfrm>
        </p:spPr>
        <p:txBody>
          <a:bodyPr>
            <a:normAutofit/>
          </a:bodyPr>
          <a:lstStyle/>
          <a:p>
            <a:r>
              <a:rPr lang="en-US" dirty="0"/>
              <a:t>other</a:t>
            </a:r>
            <a:br>
              <a:rPr lang="en-US" dirty="0"/>
            </a:br>
            <a:r>
              <a:rPr lang="en-US" dirty="0"/>
              <a:t>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BF533-8F29-4B1B-B15F-FD8655D7D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0079" y="1664298"/>
            <a:ext cx="3795971" cy="491176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Salary is closely correlated with: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Years of experience</a:t>
            </a:r>
          </a:p>
          <a:p>
            <a:pPr lvl="1"/>
            <a:r>
              <a:rPr lang="en-US" dirty="0"/>
              <a:t>Years with the company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887B87-8F3E-4359-AD2C-B1F5208FC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5" y="281940"/>
            <a:ext cx="8069385" cy="629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523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C215D2-D065-488C-A03C-8F810CA47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4378411" cy="1293028"/>
          </a:xfrm>
        </p:spPr>
        <p:txBody>
          <a:bodyPr/>
          <a:lstStyle/>
          <a:p>
            <a:r>
              <a:rPr lang="en-US" dirty="0"/>
              <a:t>Correlations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EA80904-0237-43C2-920A-08D2B3A80F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53200" y="991919"/>
            <a:ext cx="5318760" cy="5347922"/>
          </a:xfrm>
        </p:spPr>
        <p:txBody>
          <a:bodyPr/>
          <a:lstStyle/>
          <a:p>
            <a:r>
              <a:rPr lang="en-US" dirty="0"/>
              <a:t>Age plays a significant role</a:t>
            </a:r>
          </a:p>
          <a:p>
            <a:pPr lvl="1"/>
            <a:r>
              <a:rPr lang="en-US" dirty="0"/>
              <a:t>Pearson’s R correlation of 48%</a:t>
            </a:r>
          </a:p>
          <a:p>
            <a:r>
              <a:rPr lang="en-US" dirty="0"/>
              <a:t>What do the colored dots represent?</a:t>
            </a:r>
          </a:p>
          <a:p>
            <a:pPr lvl="1"/>
            <a:r>
              <a:rPr lang="en-US" b="1" dirty="0"/>
              <a:t>Performance level!</a:t>
            </a:r>
          </a:p>
          <a:p>
            <a:endParaRPr lang="en-US" sz="2800" dirty="0"/>
          </a:p>
          <a:p>
            <a:r>
              <a:rPr lang="en-US" sz="2800" dirty="0"/>
              <a:t>Pearson’s R correlation of </a:t>
            </a:r>
          </a:p>
          <a:p>
            <a:pPr lvl="1"/>
            <a:r>
              <a:rPr lang="en-US" sz="2800" b="1" dirty="0">
                <a:solidFill>
                  <a:srgbClr val="FF0000"/>
                </a:solidFill>
              </a:rPr>
              <a:t>-4.3%</a:t>
            </a:r>
          </a:p>
          <a:p>
            <a:r>
              <a:rPr lang="en-US" sz="3000" b="1" dirty="0">
                <a:solidFill>
                  <a:srgbClr val="FF0000"/>
                </a:solidFill>
              </a:rPr>
              <a:t>Why? Age.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63743A-3A7A-4D0A-B5EA-479681399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14" y="991919"/>
            <a:ext cx="6004586" cy="534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38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56804E3-BF8A-413D-88E9-095947875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29640"/>
            <a:ext cx="4114800" cy="1600200"/>
          </a:xfrm>
        </p:spPr>
        <p:txBody>
          <a:bodyPr>
            <a:normAutofit/>
          </a:bodyPr>
          <a:lstStyle/>
          <a:p>
            <a:r>
              <a:rPr lang="en-US" sz="4000" dirty="0"/>
              <a:t>Performance by Age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F21465E-F35F-4B1C-B32E-7AD7E97132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1143" y="1524000"/>
            <a:ext cx="6510337" cy="405013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D7CE11-47CF-4DFD-94ED-DE0BBCC1C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2529840"/>
            <a:ext cx="4114800" cy="3094485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sz="2800" dirty="0"/>
              <a:t>Age is more closely correlated with salary than performance.</a:t>
            </a:r>
          </a:p>
          <a:p>
            <a:endParaRPr lang="en-US" sz="2800" dirty="0"/>
          </a:p>
          <a:p>
            <a:r>
              <a:rPr lang="en-US" sz="2800" dirty="0"/>
              <a:t>Older employees have lower performance ratings, but higher salaries.</a:t>
            </a:r>
          </a:p>
        </p:txBody>
      </p:sp>
    </p:spTree>
    <p:extLst>
      <p:ext uri="{BB962C8B-B14F-4D97-AF65-F5344CB8AC3E}">
        <p14:creationId xmlns:p14="http://schemas.microsoft.com/office/powerpoint/2010/main" val="99145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70FE2C-4A1A-4E00-993E-15B01951B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>
            <a:normAutofit/>
          </a:bodyPr>
          <a:lstStyle/>
          <a:p>
            <a:r>
              <a:rPr lang="en-US" sz="11500"/>
              <a:t>Thank you</a:t>
            </a:r>
            <a:endParaRPr lang="en-US" sz="11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888536-123A-4E6B-B4D4-64691EB0D79F}"/>
              </a:ext>
            </a:extLst>
          </p:cNvPr>
          <p:cNvSpPr txBox="1"/>
          <p:nvPr/>
        </p:nvSpPr>
        <p:spPr>
          <a:xfrm>
            <a:off x="2286000" y="3947160"/>
            <a:ext cx="6080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more details, please refer to the included report.</a:t>
            </a:r>
          </a:p>
        </p:txBody>
      </p:sp>
    </p:spTree>
    <p:extLst>
      <p:ext uri="{BB962C8B-B14F-4D97-AF65-F5344CB8AC3E}">
        <p14:creationId xmlns:p14="http://schemas.microsoft.com/office/powerpoint/2010/main" val="1222620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1FD97-424E-4ACC-9755-D300563F6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7FF7C-584C-40B2-8523-0EFECA16D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variable has levels, for additional detail on, we can look at the most influential categories.</a:t>
            </a:r>
          </a:p>
          <a:p>
            <a:r>
              <a:rPr lang="en-US" dirty="0"/>
              <a:t>Marital status is negatively correlated with Stock Option Levels</a:t>
            </a:r>
          </a:p>
          <a:p>
            <a:pPr lvl="1"/>
            <a:r>
              <a:rPr lang="en-US" dirty="0"/>
              <a:t>Single employees have lower stock option levels</a:t>
            </a:r>
          </a:p>
          <a:p>
            <a:pPr lvl="1"/>
            <a:r>
              <a:rPr lang="en-US" dirty="0"/>
              <a:t>Single employees are also the most likely to leave the company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434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57953-A574-4540-A3EB-D26103AB3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8960" y="627213"/>
            <a:ext cx="3749040" cy="1293028"/>
          </a:xfrm>
        </p:spPr>
        <p:txBody>
          <a:bodyPr>
            <a:normAutofit fontScale="90000"/>
          </a:bodyPr>
          <a:lstStyle/>
          <a:p>
            <a:r>
              <a:rPr lang="en-US" dirty="0"/>
              <a:t>Over-time </a:t>
            </a:r>
            <a:br>
              <a:rPr lang="en-US" dirty="0"/>
            </a:br>
            <a:r>
              <a:rPr lang="en-US" dirty="0"/>
              <a:t>vs.</a:t>
            </a:r>
            <a:br>
              <a:rPr lang="en-US" dirty="0"/>
            </a:br>
            <a:r>
              <a:rPr lang="en-US" dirty="0"/>
              <a:t>Satisfaction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703CD-10BB-400D-ADFF-0882F25CC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960" y="2440459"/>
            <a:ext cx="4831080" cy="291160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Employees who reported working over-time also expressed that they were: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Less involved with their job</a:t>
            </a:r>
          </a:p>
          <a:p>
            <a:pPr lvl="1"/>
            <a:r>
              <a:rPr lang="en-US" dirty="0"/>
              <a:t>The #3 predictor for attrition</a:t>
            </a:r>
          </a:p>
          <a:p>
            <a:endParaRPr lang="en-US" dirty="0"/>
          </a:p>
          <a:p>
            <a:r>
              <a:rPr lang="en-US" dirty="0"/>
              <a:t>More satisfied with their work environment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D1E8C2-ADB0-466A-8173-52EC5F964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" y="350521"/>
            <a:ext cx="4713743" cy="2911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34294F-671A-438F-A562-5988B0724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" y="3595873"/>
            <a:ext cx="4705687" cy="291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806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49A10-E874-4A13-BB11-6A8BF9229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01980"/>
            <a:ext cx="8610600" cy="969380"/>
          </a:xfrm>
        </p:spPr>
        <p:txBody>
          <a:bodyPr/>
          <a:lstStyle/>
          <a:p>
            <a:r>
              <a:rPr lang="en-US" dirty="0"/>
              <a:t>Top Ten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50048-2992-48B0-A36E-E7C38C62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194560"/>
            <a:ext cx="5410200" cy="4024125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D9B3D0F-C07E-493C-A8D3-0415E201D9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58152"/>
              </p:ext>
            </p:extLst>
          </p:nvPr>
        </p:nvGraphicFramePr>
        <p:xfrm>
          <a:off x="57406" y="1273650"/>
          <a:ext cx="11988193" cy="5417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5340">
                  <a:extLst>
                    <a:ext uri="{9D8B030D-6E8A-4147-A177-3AD203B41FA5}">
                      <a16:colId xmlns:a16="http://schemas.microsoft.com/office/drawing/2014/main" val="232620967"/>
                    </a:ext>
                  </a:extLst>
                </a:gridCol>
                <a:gridCol w="1470454">
                  <a:extLst>
                    <a:ext uri="{9D8B030D-6E8A-4147-A177-3AD203B41FA5}">
                      <a16:colId xmlns:a16="http://schemas.microsoft.com/office/drawing/2014/main" val="3059586526"/>
                    </a:ext>
                  </a:extLst>
                </a:gridCol>
                <a:gridCol w="7772399">
                  <a:extLst>
                    <a:ext uri="{9D8B030D-6E8A-4147-A177-3AD203B41FA5}">
                      <a16:colId xmlns:a16="http://schemas.microsoft.com/office/drawing/2014/main" val="1088288867"/>
                    </a:ext>
                  </a:extLst>
                </a:gridCol>
              </a:tblGrid>
              <a:tr h="3010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  <a:p>
                      <a:pPr algn="ctr"/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9519148"/>
                  </a:ext>
                </a:extLst>
              </a:tr>
              <a:tr h="426541">
                <a:tc>
                  <a:txBody>
                    <a:bodyPr/>
                    <a:lstStyle/>
                    <a:p>
                      <a:r>
                        <a:rPr lang="en-US" sz="1100" dirty="0"/>
                        <a:t>Working Overtime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1.367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The estimated odds of attrition for an employee who works over-time are 3.92 times greater than for those who do not work over-time.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7383133"/>
                  </a:ext>
                </a:extLst>
              </a:tr>
              <a:tr h="309408">
                <a:tc>
                  <a:txBody>
                    <a:bodyPr/>
                    <a:lstStyle/>
                    <a:p>
                      <a:r>
                        <a:rPr lang="en-US" sz="1100" dirty="0"/>
                        <a:t>Marital 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With each level increase in Marital Status, the estimated odds of attrition increase by 2.27 times the previous level.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250718"/>
                  </a:ext>
                </a:extLst>
              </a:tr>
              <a:tr h="426541">
                <a:tc>
                  <a:txBody>
                    <a:bodyPr/>
                    <a:lstStyle/>
                    <a:p>
                      <a:r>
                        <a:rPr lang="en-US" sz="1100" dirty="0"/>
                        <a:t>Level of Job Involvement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-.629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With each level increase in Job Involvement, the odds of attrition decrease by 53.31%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587204"/>
                  </a:ext>
                </a:extLst>
              </a:tr>
              <a:tr h="426541">
                <a:tc>
                  <a:txBody>
                    <a:bodyPr/>
                    <a:lstStyle/>
                    <a:p>
                      <a:r>
                        <a:rPr lang="en-US" sz="1100" dirty="0"/>
                        <a:t>Work-Life Balance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With each level increase in Work-Life Balance, the odds of attrition decrease by 73.49%.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884551"/>
                  </a:ext>
                </a:extLst>
              </a:tr>
              <a:tr h="301087">
                <a:tc>
                  <a:txBody>
                    <a:bodyPr/>
                    <a:lstStyle/>
                    <a:p>
                      <a:r>
                        <a:rPr lang="en-US" sz="1100" dirty="0"/>
                        <a:t>Job Satisfaction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With each level increase in Job Satisfaction, the odds of attrition decrease by 72.12%.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6127234"/>
                  </a:ext>
                </a:extLst>
              </a:tr>
              <a:tr h="3010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Years Since Last Promotion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For each year after an employee’s last promotion, the estimated odds of attrition rise by 34%.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987911"/>
                  </a:ext>
                </a:extLst>
              </a:tr>
              <a:tr h="426541">
                <a:tc>
                  <a:txBody>
                    <a:bodyPr/>
                    <a:lstStyle/>
                    <a:p>
                      <a:r>
                        <a:rPr lang="en-US" sz="1100" dirty="0"/>
                        <a:t>Environment Satisfaction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With each level increase in Environment Satisfaction, the odds of attrition are 78.11% less.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110725"/>
                  </a:ext>
                </a:extLst>
              </a:tr>
              <a:tr h="426541">
                <a:tc>
                  <a:txBody>
                    <a:bodyPr/>
                    <a:lstStyle/>
                    <a:p>
                      <a:r>
                        <a:rPr lang="en-US" sz="1100" dirty="0"/>
                        <a:t>Job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With each level increase in Job Level, the estimated odds of attrition rise by 28.9%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691217"/>
                  </a:ext>
                </a:extLst>
              </a:tr>
              <a:tr h="426541">
                <a:tc>
                  <a:txBody>
                    <a:bodyPr/>
                    <a:lstStyle/>
                    <a:p>
                      <a:r>
                        <a:rPr lang="en-US" sz="1100" dirty="0"/>
                        <a:t>Number of Companies Worked 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For every company an employee has worked for previously, the estimated odds of attrition rise by 12.07%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731554"/>
                  </a:ext>
                </a:extLst>
              </a:tr>
              <a:tr h="602175">
                <a:tc>
                  <a:txBody>
                    <a:bodyPr/>
                    <a:lstStyle/>
                    <a:p>
                      <a:r>
                        <a:rPr lang="en-US" sz="1100" dirty="0"/>
                        <a:t>Relationship Satisfaction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For every company an employee has worked for previously, the estimated odds of attrition rise by 11.73%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1021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3079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D16FD-A6EE-48E9-AFC2-33273032C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People, by the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82358-D7DA-4488-8024-2A44E42182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7274" y="2516077"/>
            <a:ext cx="4955325" cy="4024125"/>
          </a:xfrm>
        </p:spPr>
        <p:txBody>
          <a:bodyPr>
            <a:normAutofit/>
          </a:bodyPr>
          <a:lstStyle/>
          <a:p>
            <a:r>
              <a:rPr lang="en-US" dirty="0"/>
              <a:t>870 employees</a:t>
            </a:r>
          </a:p>
          <a:p>
            <a:pPr lvl="1"/>
            <a:r>
              <a:rPr lang="en-US" dirty="0"/>
              <a:t>730 have stayed</a:t>
            </a:r>
          </a:p>
          <a:p>
            <a:pPr lvl="1"/>
            <a:r>
              <a:rPr lang="en-US" dirty="0"/>
              <a:t>140 have left</a:t>
            </a:r>
          </a:p>
          <a:p>
            <a:r>
              <a:rPr lang="en-US" dirty="0"/>
              <a:t>Gender Breakdown</a:t>
            </a:r>
          </a:p>
          <a:p>
            <a:pPr lvl="1"/>
            <a:r>
              <a:rPr lang="en-US" dirty="0"/>
              <a:t>40% Female</a:t>
            </a:r>
          </a:p>
          <a:p>
            <a:pPr lvl="1"/>
            <a:r>
              <a:rPr lang="en-US" dirty="0"/>
              <a:t>60% Male</a:t>
            </a:r>
          </a:p>
          <a:p>
            <a:r>
              <a:rPr lang="en-US" dirty="0"/>
              <a:t>Median Age</a:t>
            </a:r>
          </a:p>
          <a:p>
            <a:pPr lvl="1"/>
            <a:r>
              <a:rPr lang="en-US" dirty="0"/>
              <a:t>35</a:t>
            </a:r>
          </a:p>
          <a:p>
            <a:r>
              <a:rPr lang="en-US" dirty="0"/>
              <a:t>Median years with the company</a:t>
            </a:r>
          </a:p>
          <a:p>
            <a:pPr lvl="1"/>
            <a:r>
              <a:rPr lang="en-US" dirty="0"/>
              <a:t>5 years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0FC1987-B301-4FFC-8E63-B47D821A5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8600" y="1723596"/>
            <a:ext cx="3237239" cy="899161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Over-all Attrition Rate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16.09%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1E179-B108-4BBA-A651-318CD5617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980" y="2057401"/>
            <a:ext cx="6132420" cy="344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216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E34976-217A-445B-8688-57D1CB2DF6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2836" r="1983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4DFBF4-ACB8-4F44-8AA1-67135C6AF4AE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203200"/>
            <a:ext cx="9464040" cy="1825625"/>
          </a:xfrm>
        </p:spPr>
        <p:txBody>
          <a:bodyPr>
            <a:normAutofit/>
          </a:bodyPr>
          <a:lstStyle/>
          <a:p>
            <a:r>
              <a:rPr lang="en-US" dirty="0"/>
              <a:t>Predicting turn-over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4164D-FF90-48C0-8EB1-F2D1F7BB6763}"/>
              </a:ext>
            </a:extLst>
          </p:cNvPr>
          <p:cNvSpPr txBox="1"/>
          <p:nvPr/>
        </p:nvSpPr>
        <p:spPr>
          <a:xfrm>
            <a:off x="975360" y="1554480"/>
            <a:ext cx="848868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 classification techniques: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K-Nearest-Neighbors’ Euclidian Distance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Naïve Bayes’ Posterior Probabilities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Logistic Regression using an additive model and LASSO feature selection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003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E34976-217A-445B-8688-57D1CB2DF6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2836" r="1983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4DFBF4-ACB8-4F44-8AA1-67135C6AF4AE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203200"/>
            <a:ext cx="9464040" cy="1825625"/>
          </a:xfrm>
        </p:spPr>
        <p:txBody>
          <a:bodyPr>
            <a:normAutofit/>
          </a:bodyPr>
          <a:lstStyle/>
          <a:p>
            <a:r>
              <a:rPr lang="en-US" dirty="0"/>
              <a:t>Predicting turn-over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4164D-FF90-48C0-8EB1-F2D1F7BB6763}"/>
              </a:ext>
            </a:extLst>
          </p:cNvPr>
          <p:cNvSpPr txBox="1"/>
          <p:nvPr/>
        </p:nvSpPr>
        <p:spPr>
          <a:xfrm>
            <a:off x="121920" y="1554480"/>
            <a:ext cx="5574545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Logistic Model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Accuracy 87.7 %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Sensitivity 76.5%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Specificity 88.5 %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Misclassification Rate 12.3%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A09041-3637-4E6B-A2EC-C74F134D4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02947"/>
            <a:ext cx="5384366" cy="265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829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426FBC-0D86-4EF9-8D6A-B8974B53F2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Top 3 predictors of attrition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EE12596-DB51-4A68-B1BD-B92BF846BB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Estimates represent the median per unit increase when all other variables are held constant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Category levels coded as integers to provide single summative coefficient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64308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C34E78-4590-4F86-8D73-2E3992697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387" y="1232397"/>
            <a:ext cx="3632541" cy="1593109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100" dirty="0"/>
              <a:t># 3 Level of job involvement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B54DD-0CB1-430E-AC2D-AAC76C1DC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0964" y="2825506"/>
            <a:ext cx="3761965" cy="3980463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Employees who reported being less involved in their job tend to leave.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For each unit increase in reported job involvement, the median odds of the employee quitting decrease by an estimated 53.27%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817493-EF6E-4B67-A0B2-C99BA027B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3893" y="1000863"/>
            <a:ext cx="6177937" cy="38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981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546187-0C83-42DA-94B7-4265CD001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1577" y="261345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# 2 Marital Status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3F5D5-2592-48C8-A5EA-CE5B748C7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1578" y="2163699"/>
            <a:ext cx="3977639" cy="38541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Single employees are the most likely group to leave their job.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With each step increase, the median odds of the employee quitting increase by   an estimated 2.27 times the previous level.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94A6C2-AE5D-4A27-8A6C-689C5C4DB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9" y="1441450"/>
            <a:ext cx="6533501" cy="403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920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5BDCBE-4818-4F59-A8C5-E4194030E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1422569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#1 Working Overtime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B6930-D556-4122-BF2C-3BCD557C8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3022769"/>
            <a:ext cx="3977639" cy="38541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Working overtime has the greatest impact on and employee’s decision to leave the company.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The median odds of an employee who responded “Yes” to working overtime quitting are about </a:t>
            </a:r>
            <a:r>
              <a:rPr lang="en-US" sz="2400" b="1" dirty="0">
                <a:solidFill>
                  <a:schemeClr val="accent1"/>
                </a:solidFill>
              </a:rPr>
              <a:t>4 times greater </a:t>
            </a:r>
            <a:r>
              <a:rPr lang="en-US" sz="2400" dirty="0"/>
              <a:t>than those who did not respond “Yes”  to working over-time.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8619F3-BAAA-4BE8-AFB8-08AA7CF6D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237" y="1267909"/>
            <a:ext cx="6533501" cy="403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64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DF16D-F4D3-4369-A5BE-A0FA477BE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432" y="16740"/>
            <a:ext cx="6687065" cy="1293028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who works over-time?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5E9FD-CB5E-4BE9-8F39-DE748F605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8633" y="1034929"/>
            <a:ext cx="3031524" cy="1072096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Research Scientists</a:t>
            </a:r>
          </a:p>
          <a:p>
            <a:r>
              <a:rPr lang="en-US" dirty="0">
                <a:solidFill>
                  <a:srgbClr val="FF0000"/>
                </a:solidFill>
              </a:rPr>
              <a:t>Sales Representatives</a:t>
            </a:r>
          </a:p>
          <a:p>
            <a:r>
              <a:rPr lang="en-US" dirty="0">
                <a:solidFill>
                  <a:srgbClr val="FF0000"/>
                </a:solidFill>
              </a:rPr>
              <a:t>Research Directors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3FD73F-8C77-4925-8CB1-771CD2FB5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157" y="1034929"/>
            <a:ext cx="5407773" cy="33093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B9F452-078C-4682-8E2D-D4F9A24E1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6" y="3428999"/>
            <a:ext cx="5315527" cy="328472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0990F78-D86C-43E6-BED2-05FF5070EE3D}"/>
              </a:ext>
            </a:extLst>
          </p:cNvPr>
          <p:cNvSpPr txBox="1">
            <a:spLocks/>
          </p:cNvSpPr>
          <p:nvPr/>
        </p:nvSpPr>
        <p:spPr>
          <a:xfrm>
            <a:off x="-90576" y="2600619"/>
            <a:ext cx="5632850" cy="828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C000"/>
                </a:solidFill>
              </a:rPr>
              <a:t>Which positions experience turn-over?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0A506FB-F2B5-47A1-A4B6-36FDF0361C2F}"/>
              </a:ext>
            </a:extLst>
          </p:cNvPr>
          <p:cNvSpPr txBox="1">
            <a:spLocks/>
          </p:cNvSpPr>
          <p:nvPr/>
        </p:nvSpPr>
        <p:spPr>
          <a:xfrm>
            <a:off x="5542274" y="4750976"/>
            <a:ext cx="4419600" cy="1874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C000"/>
                </a:solidFill>
              </a:rPr>
              <a:t>Sales Representatives</a:t>
            </a:r>
          </a:p>
          <a:p>
            <a:r>
              <a:rPr lang="en-US" dirty="0">
                <a:solidFill>
                  <a:srgbClr val="FFC000"/>
                </a:solidFill>
              </a:rPr>
              <a:t>Human Resources</a:t>
            </a:r>
          </a:p>
          <a:p>
            <a:r>
              <a:rPr lang="en-US" dirty="0">
                <a:solidFill>
                  <a:srgbClr val="FFC000"/>
                </a:solidFill>
              </a:rPr>
              <a:t>Laboratory Technicians</a:t>
            </a:r>
          </a:p>
          <a:p>
            <a:r>
              <a:rPr lang="en-US" dirty="0">
                <a:solidFill>
                  <a:srgbClr val="FFC000"/>
                </a:solidFill>
              </a:rPr>
              <a:t>Research Scientists</a:t>
            </a:r>
          </a:p>
        </p:txBody>
      </p:sp>
    </p:spTree>
    <p:extLst>
      <p:ext uri="{BB962C8B-B14F-4D97-AF65-F5344CB8AC3E}">
        <p14:creationId xmlns:p14="http://schemas.microsoft.com/office/powerpoint/2010/main" val="289902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4335</TotalTime>
  <Words>732</Words>
  <Application>Microsoft Office PowerPoint</Application>
  <PresentationFormat>Widescreen</PresentationFormat>
  <Paragraphs>150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Century Gothic</vt:lpstr>
      <vt:lpstr>Vapor Trail</vt:lpstr>
      <vt:lpstr>Attrition  at D.D.S. Analytics</vt:lpstr>
      <vt:lpstr>Our People, by the numbers</vt:lpstr>
      <vt:lpstr>Predicting turn-over</vt:lpstr>
      <vt:lpstr>Predicting turn-over</vt:lpstr>
      <vt:lpstr>Top 3 predictors of attrition</vt:lpstr>
      <vt:lpstr># 3 Level of job involvement</vt:lpstr>
      <vt:lpstr># 2 Marital Status </vt:lpstr>
      <vt:lpstr>#1 Working Overtime</vt:lpstr>
      <vt:lpstr>who works over-time?</vt:lpstr>
      <vt:lpstr>Monthly Compensation</vt:lpstr>
      <vt:lpstr>other Connections</vt:lpstr>
      <vt:lpstr>Correlations</vt:lpstr>
      <vt:lpstr>Performance by Age</vt:lpstr>
      <vt:lpstr>Thank you</vt:lpstr>
      <vt:lpstr>Additional detail</vt:lpstr>
      <vt:lpstr>Over-time  vs. Satisfaction </vt:lpstr>
      <vt:lpstr>Top Ten factors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Attrition  at D.D.S. Analytics</dc:title>
  <dc:creator>Justin Howard</dc:creator>
  <cp:lastModifiedBy>Justin Howard</cp:lastModifiedBy>
  <cp:revision>30</cp:revision>
  <dcterms:created xsi:type="dcterms:W3CDTF">2019-08-15T23:24:03Z</dcterms:created>
  <dcterms:modified xsi:type="dcterms:W3CDTF">2019-08-19T01:18:29Z</dcterms:modified>
</cp:coreProperties>
</file>